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6" r:id="rId4"/>
    <p:sldId id="277" r:id="rId5"/>
    <p:sldId id="278" r:id="rId6"/>
    <p:sldId id="280" r:id="rId7"/>
    <p:sldId id="281" r:id="rId8"/>
    <p:sldId id="282" r:id="rId9"/>
    <p:sldId id="279" r:id="rId10"/>
    <p:sldId id="285" r:id="rId11"/>
    <p:sldId id="284" r:id="rId12"/>
    <p:sldId id="283" r:id="rId13"/>
    <p:sldId id="25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6" userDrawn="1">
          <p15:clr>
            <a:srgbClr val="A4A3A4"/>
          </p15:clr>
        </p15:guide>
        <p15:guide id="2" orient="horz" pos="1014" userDrawn="1">
          <p15:clr>
            <a:srgbClr val="A4A3A4"/>
          </p15:clr>
        </p15:guide>
        <p15:guide id="3" orient="horz" pos="907" userDrawn="1">
          <p15:clr>
            <a:srgbClr val="A4A3A4"/>
          </p15:clr>
        </p15:guide>
        <p15:guide id="4" orient="horz" pos="2445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3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60" autoAdjust="0"/>
  </p:normalViewPr>
  <p:slideViewPr>
    <p:cSldViewPr>
      <p:cViewPr varScale="1">
        <p:scale>
          <a:sx n="75" d="100"/>
          <a:sy n="75" d="100"/>
        </p:scale>
        <p:origin x="204" y="60"/>
      </p:cViewPr>
      <p:guideLst>
        <p:guide orient="horz" pos="3866"/>
        <p:guide orient="horz" pos="1014"/>
        <p:guide orient="horz" pos="907"/>
        <p:guide orient="horz" pos="2445"/>
        <p:guide pos="393"/>
        <p:guide pos="3840"/>
        <p:guide pos="7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6598E-DA50-4804-8080-34E8FAF75DFD}" type="datetimeFigureOut">
              <a:rPr lang="de-DE" smtClean="0"/>
              <a:pPr/>
              <a:t>27.11.2019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13F-689A-4C98-A22D-8DA670CCE9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85729"/>
            <a:ext cx="10363200" cy="3314723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des Vortragenden, Anlass, Datum</a:t>
            </a:r>
          </a:p>
          <a:p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8191515" y="5929330"/>
            <a:ext cx="4000485" cy="92867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Picture 2" descr="W:\wappen\gr. Landeswappen mit BW-MLR - Stand 23_05_2011\png\klein\BW100_GR_2C_ML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710" y="5670126"/>
            <a:ext cx="2537265" cy="1044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 smtClean="0"/>
              <a:t>Textbeginn</a:t>
            </a:r>
          </a:p>
          <a:p>
            <a:pPr lvl="1"/>
            <a:r>
              <a:rPr lang="de-DE" dirty="0" smtClean="0"/>
              <a:t>Unterpunkt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712624" y="6477308"/>
            <a:ext cx="647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DFD84E-FB94-422C-BC65-E0F3594619B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6075284"/>
            <a:ext cx="6638053" cy="7200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711624" y="6597352"/>
            <a:ext cx="864096" cy="1979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 err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2571745"/>
            <a:ext cx="10972800" cy="355441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 smtClean="0"/>
              <a:t>Textbeginn</a:t>
            </a:r>
          </a:p>
          <a:p>
            <a:pPr lvl="1"/>
            <a:r>
              <a:rPr lang="de-DE" dirty="0" smtClean="0"/>
              <a:t>Unterpunkt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81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2600" y="1601786"/>
            <a:ext cx="10972800" cy="785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16DFD84E-FB94-422C-BC65-E0F3594619B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523968" y="6381751"/>
            <a:ext cx="164468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1. Oktober 2009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Textbeginn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Textbeginn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81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16DFD84E-FB94-422C-BC65-E0F3594619BD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>
          <a:xfrm>
            <a:off x="1523968" y="6381751"/>
            <a:ext cx="164468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1. Oktober 2009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9600" y="1517643"/>
            <a:ext cx="5386917" cy="75087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Untertitel 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" y="2357430"/>
            <a:ext cx="5386917" cy="37687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Textbeginn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17643"/>
            <a:ext cx="5389033" cy="750879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Untertitel 2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8" y="2357430"/>
            <a:ext cx="5389033" cy="37687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Textbeginn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381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16DFD84E-FB94-422C-BC65-E0F3594619B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3"/>
          </p:nvPr>
        </p:nvSpPr>
        <p:spPr>
          <a:xfrm>
            <a:off x="1523968" y="6381751"/>
            <a:ext cx="164468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1. Oktober 2009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81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16DFD84E-FB94-422C-BC65-E0F3594619B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1523968" y="6381751"/>
            <a:ext cx="164468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1. Oktober 2009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381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16DFD84E-FB94-422C-BC65-E0F3594619B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3968" y="6381751"/>
            <a:ext cx="164468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1. Oktober 2009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540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Textbeginn</a:t>
            </a:r>
          </a:p>
          <a:p>
            <a:pPr lvl="1"/>
            <a:r>
              <a:rPr lang="de-DE" dirty="0" smtClean="0"/>
              <a:t>Unterpunkt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701389" y="6492875"/>
            <a:ext cx="490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DFD84E-FB94-422C-BC65-E0F3594619B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6" name="Picture 2" descr="W:\wappen\gr. Landeswappen mit BW-MLR - Stand 23_05_2011\png\klein\BW100_GR_2C_MLR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8903" y="6075284"/>
            <a:ext cx="174984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63525" indent="-263525" algn="l" defTabSz="914400" rtl="0" eaLnBrk="1" latinLnBrk="0" hangingPunct="1">
        <a:spcBef>
          <a:spcPct val="20000"/>
        </a:spcBef>
        <a:buClr>
          <a:schemeClr val="tx1"/>
        </a:buClr>
        <a:buSzPct val="12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5963" indent="-273050" algn="l" defTabSz="914400" rtl="0" eaLnBrk="1" latinLnBrk="0" hangingPunct="1">
        <a:spcBef>
          <a:spcPct val="20000"/>
        </a:spcBef>
        <a:buClr>
          <a:schemeClr val="tx1"/>
        </a:buClr>
        <a:buSzPct val="120000"/>
        <a:buFont typeface="Arial" pitchFamily="34" charset="0"/>
        <a:buChar char="-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8400" indent="-273050" algn="l" defTabSz="914400" rtl="0" eaLnBrk="1" latinLnBrk="0" hangingPunct="1">
        <a:spcBef>
          <a:spcPct val="20000"/>
        </a:spcBef>
        <a:buClr>
          <a:schemeClr val="tx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1313" indent="-263525" algn="l" defTabSz="914400" rtl="0" eaLnBrk="1" latinLnBrk="0" hangingPunct="1">
        <a:spcBef>
          <a:spcPct val="20000"/>
        </a:spcBef>
        <a:buClr>
          <a:schemeClr val="tx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3750" indent="-273050" algn="l" defTabSz="914400" rtl="0" eaLnBrk="1" latinLnBrk="0" hangingPunct="1">
        <a:spcBef>
          <a:spcPct val="20000"/>
        </a:spcBef>
        <a:buClr>
          <a:schemeClr val="tx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1484784"/>
            <a:ext cx="10363200" cy="3314723"/>
          </a:xfrm>
        </p:spPr>
        <p:txBody>
          <a:bodyPr/>
          <a:lstStyle/>
          <a:p>
            <a:pPr algn="l"/>
            <a:r>
              <a:rPr lang="de-DE" sz="4800" b="1" dirty="0" smtClean="0"/>
              <a:t>Teilmobile Schlachtung –</a:t>
            </a:r>
            <a:br>
              <a:rPr lang="de-DE" sz="4800" b="1" dirty="0" smtClean="0"/>
            </a:br>
            <a:r>
              <a:rPr lang="de-DE" sz="4400" b="1" dirty="0" smtClean="0"/>
              <a:t>Wenn der Schlachthof zum Rind kommt</a:t>
            </a:r>
            <a:r>
              <a:rPr lang="de-DE" sz="4000" b="1" dirty="0" smtClean="0"/>
              <a:t>			</a:t>
            </a:r>
            <a:br>
              <a:rPr lang="de-DE" sz="4000" b="1" dirty="0" smtClean="0"/>
            </a:br>
            <a:r>
              <a:rPr lang="de-DE" sz="4000" b="1" dirty="0"/>
              <a:t>	</a:t>
            </a:r>
            <a:r>
              <a:rPr lang="de-DE" sz="4000" b="1" dirty="0" smtClean="0"/>
              <a:t>		</a:t>
            </a:r>
            <a:br>
              <a:rPr lang="de-DE" sz="4000" b="1" dirty="0" smtClean="0"/>
            </a:br>
            <a:r>
              <a:rPr lang="de-DE" sz="4000" b="1" dirty="0" smtClean="0"/>
              <a:t>					Ein Update …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31904" y="5517232"/>
            <a:ext cx="8534400" cy="409600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Dr. Edwin Ernst</a:t>
            </a:r>
          </a:p>
          <a:p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3" y="116630"/>
            <a:ext cx="11989499" cy="13004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71864" y="1052736"/>
            <a:ext cx="1872208" cy="36434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3142144"/>
            <a:ext cx="4320480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712788" algn="l"/>
              </a:tabLst>
            </a:pPr>
            <a:r>
              <a:rPr lang="de-DE" b="1" dirty="0" smtClean="0"/>
              <a:t>Aktivitäten auf EU-Ebene (II):</a:t>
            </a:r>
            <a:endParaRPr lang="de-DE" sz="2600" i="1" dirty="0" smtClean="0"/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 smtClean="0"/>
              <a:t>02.05.2019 Veröffentlichung des EuGH-Urteils zu „mobilen Kühlräumen“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 smtClean="0"/>
              <a:t>07.06.2019 KOM gibt Bewertung ab: </a:t>
            </a:r>
            <a:br>
              <a:rPr lang="de-DE" sz="2200" dirty="0" smtClean="0"/>
            </a:br>
            <a:r>
              <a:rPr lang="de-DE" sz="2200" i="1" dirty="0"/>
              <a:t>N</a:t>
            </a:r>
            <a:r>
              <a:rPr lang="de-DE" sz="2200" i="1" dirty="0" smtClean="0"/>
              <a:t>ach dem EuGH-Urteil können Transportfahrzeuge nicht Teil eines ortsfesten, zugelassenen Schlachthofs sein, da Transporttätigkeiten nach Art. 4 Abs. 2 B) keiner Zulassung bedürfen … </a:t>
            </a:r>
            <a:br>
              <a:rPr lang="de-DE" sz="2200" i="1" dirty="0" smtClean="0"/>
            </a:br>
            <a:r>
              <a:rPr lang="de-DE" sz="2200" i="1" dirty="0" smtClean="0"/>
              <a:t>Urteil zu Kühlfahrzeugen müsse auch auf mobile Schlachtsysteme, (die auch für den  Transport des </a:t>
            </a:r>
            <a:r>
              <a:rPr lang="de-DE" sz="2200" i="1" dirty="0" err="1" smtClean="0"/>
              <a:t>entbluteten</a:t>
            </a:r>
            <a:r>
              <a:rPr lang="de-DE" sz="2200" i="1" dirty="0" smtClean="0"/>
              <a:t> Tieres zum Schlachthof genutzt werden) angewandt werden!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 smtClean="0"/>
              <a:t>KOM kündigt aufgrund des von fast allen MS geäußerten Bedarfs einen Entwurf (Herbst 2019) </a:t>
            </a:r>
            <a:r>
              <a:rPr lang="de-DE" sz="2200" dirty="0"/>
              <a:t>für eine Ausnahmeregelung im </a:t>
            </a:r>
            <a:r>
              <a:rPr lang="de-DE" sz="2200"/>
              <a:t>EU-Recht </a:t>
            </a:r>
            <a:r>
              <a:rPr lang="de-DE" sz="2200" smtClean="0"/>
              <a:t>für </a:t>
            </a:r>
            <a:r>
              <a:rPr lang="de-DE" sz="2200" dirty="0" smtClean="0"/>
              <a:t>die Schlachtung von Rindern ohne Lebendtiertransporten an.</a:t>
            </a:r>
            <a:endParaRPr lang="de-DE" sz="2200" b="1" dirty="0" smtClean="0"/>
          </a:p>
          <a:p>
            <a:pPr marL="539750" indent="-53975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3216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712788" algn="l"/>
              </a:tabLst>
            </a:pPr>
            <a:r>
              <a:rPr lang="de-DE" b="1" dirty="0" smtClean="0"/>
              <a:t>Bedeutung für Deutschland: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rechtliche Bewertung der KOM vom 07.06.2019 umstritten. Erwägungsgrund 18 sowie Tätigkeit des </a:t>
            </a:r>
            <a:r>
              <a:rPr lang="de-DE" sz="2600" dirty="0" err="1" smtClean="0"/>
              <a:t>Entblutens</a:t>
            </a:r>
            <a:r>
              <a:rPr lang="de-DE" sz="2600" dirty="0" smtClean="0"/>
              <a:t>/Tötens im mobilen Teil des Schlachthofs bleiben außen vor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viele Länder sehen daher keinen zwingenden Grund den AFFL-Beschluss von 2017 nicht mehr anzuwenden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erteilte Zulassungen teilmobiler Systeme bleiben bestehen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zumindest Länder BW, BY, HE, RP wollen auch neue Anträge genehmigen</a:t>
            </a:r>
          </a:p>
          <a:p>
            <a:pPr>
              <a:buFontTx/>
              <a:buChar char="-"/>
              <a:tabLst>
                <a:tab pos="712788" algn="l"/>
              </a:tabLst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7030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712788" algn="l"/>
              </a:tabLst>
            </a:pPr>
            <a:r>
              <a:rPr lang="de-DE" b="1" dirty="0" smtClean="0"/>
              <a:t>Ausblick auf weitere Entwicklung auf EU-Ebene: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/>
              <a:t>Ausnahmeregelung </a:t>
            </a:r>
            <a:r>
              <a:rPr lang="de-DE" sz="2200" dirty="0" smtClean="0"/>
              <a:t>im EU-Recht </a:t>
            </a:r>
            <a:r>
              <a:rPr lang="de-DE" sz="2200" dirty="0"/>
              <a:t>für </a:t>
            </a:r>
            <a:r>
              <a:rPr lang="de-DE" sz="2200" dirty="0" smtClean="0"/>
              <a:t>Schlachtungen ohne Lebendtiertransporte zu einem zugelassenen, ortsfesten Schlachthof wird sich aller Voraussicht nur auf Rinder beziehen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smtClean="0"/>
              <a:t>Bisher keine </a:t>
            </a:r>
            <a:r>
              <a:rPr lang="de-DE" sz="2200" dirty="0" smtClean="0"/>
              <a:t>Hinweise zur möglichen, konkrete Ausgestaltung (Voraussetzungen, Beschränkungen, Weideschlachtung etc.)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 smtClean="0"/>
              <a:t>Viele MS wollen eine Weideschlachtung mittels Kugelschuss;</a:t>
            </a:r>
            <a:br>
              <a:rPr lang="de-DE" sz="2200" dirty="0" smtClean="0"/>
            </a:br>
            <a:r>
              <a:rPr lang="de-DE" sz="2200" dirty="0" smtClean="0"/>
              <a:t>KOM und andere MS sehen diesen Ansatz sehr kritisch </a:t>
            </a:r>
            <a:br>
              <a:rPr lang="de-DE" sz="2200" dirty="0" smtClean="0"/>
            </a:br>
            <a:r>
              <a:rPr lang="de-DE" sz="2200" dirty="0" smtClean="0"/>
              <a:t>(Drittländer könnten dies auch anwenden!, Tierschutzprobleme bei Distanzschüssen, Verwilderung von Haustieren und ungenügende Betreuung wird </a:t>
            </a:r>
            <a:r>
              <a:rPr lang="de-DE" sz="2200" dirty="0"/>
              <a:t>V</a:t>
            </a:r>
            <a:r>
              <a:rPr lang="de-DE" sz="2200" dirty="0" smtClean="0"/>
              <a:t>orschub geleistet)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 smtClean="0"/>
              <a:t>Bisheriger Auslegungsspielraum (ggf. auch andere Tierarten) wäre</a:t>
            </a:r>
            <a:br>
              <a:rPr lang="de-DE" sz="2200" dirty="0" smtClean="0"/>
            </a:br>
            <a:r>
              <a:rPr lang="de-DE" sz="2200" dirty="0" smtClean="0"/>
              <a:t>damit jedoch obsolet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200" dirty="0" smtClean="0"/>
              <a:t>§ 12 (2) Tier-LMHV zur Schlachtung von einzelnen, ganzjährig im Freien gehaltenen Rindern wäre dann „auf der Kippe“, da dieser Regelungsbereich voraussichtlich unmittelbar durch EU-Recht geregelt wird</a:t>
            </a:r>
            <a:endParaRPr lang="de-DE" sz="1900" dirty="0" smtClean="0"/>
          </a:p>
        </p:txBody>
      </p:sp>
    </p:spTree>
    <p:extLst>
      <p:ext uri="{BB962C8B-B14F-4D97-AF65-F5344CB8AC3E}">
        <p14:creationId xmlns:p14="http://schemas.microsoft.com/office/powerpoint/2010/main" val="13574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CC"/>
                </a:solidFill>
              </a:rPr>
              <a:t>Endfolie</a:t>
            </a:r>
            <a:endParaRPr lang="de-DE" dirty="0">
              <a:solidFill>
                <a:srgbClr val="FFFFCC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9376" y="561999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800" b="1" dirty="0">
                <a:latin typeface="Times New Roman" pitchFamily="18" charset="0"/>
                <a:cs typeface="Times New Roman" pitchFamily="18" charset="0"/>
              </a:rPr>
              <a:t>Vielen Dank für Ihr Interesse!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84" y="1445813"/>
            <a:ext cx="8280056" cy="465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</a:t>
            </a:r>
            <a:r>
              <a:rPr lang="de-DE" sz="3600" b="1" dirty="0" smtClean="0"/>
              <a:t>Rindern</a:t>
            </a:r>
            <a:endParaRPr lang="de-DE" sz="3600" b="1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>
          <a:xfrm>
            <a:off x="609600" y="1466783"/>
            <a:ext cx="109728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64" y="1466783"/>
            <a:ext cx="641129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94" y="1466783"/>
            <a:ext cx="6504723" cy="4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5724" y="1466783"/>
            <a:ext cx="7104791" cy="45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54" t="7737"/>
          <a:stretch/>
        </p:blipFill>
        <p:spPr bwMode="auto">
          <a:xfrm>
            <a:off x="2290100" y="1466783"/>
            <a:ext cx="6240166" cy="46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426" y="1466783"/>
            <a:ext cx="6749233" cy="506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nhaltsplatzhalter 3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52" y="1466783"/>
            <a:ext cx="6840759" cy="513056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0866" y="1466783"/>
            <a:ext cx="7618436" cy="469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Hintergrund:</a:t>
            </a:r>
          </a:p>
          <a:p>
            <a:pPr marL="539750" indent="-539750"/>
            <a:r>
              <a:rPr lang="de-DE" dirty="0" smtClean="0"/>
              <a:t>EU-Hygienerecht sieht für gesunde, als Haustiere gehaltene Huftiere außer </a:t>
            </a:r>
            <a:r>
              <a:rPr lang="de-DE" dirty="0" err="1" smtClean="0"/>
              <a:t>Farmwild</a:t>
            </a:r>
            <a:r>
              <a:rPr lang="de-DE" dirty="0" smtClean="0"/>
              <a:t> und Bisons keine Schlachtungen im Herkunftsbetrieb vor</a:t>
            </a:r>
          </a:p>
          <a:p>
            <a:pPr marL="539750" indent="-539750"/>
            <a:r>
              <a:rPr lang="de-DE" dirty="0" smtClean="0"/>
              <a:t>vollständig mobile Schlachtsysteme (siehe Erwägungsgrund 18 der Verordnung (EG) Nr. 853/2004) sind möglich, aber für einzelne Rinder aufgrund der Herstellungs- und Betriebskosten bisher völlig unrentabel</a:t>
            </a:r>
          </a:p>
          <a:p>
            <a:pPr marL="539750" indent="-539750"/>
            <a:r>
              <a:rPr lang="de-DE" dirty="0" smtClean="0"/>
              <a:t>bisherige bei der KOM vorgestellte Systeme von teilmobilen Schlachtsystemen (Schlachtanhänger etc.) wurden von KOM stets als nicht EU-konforme Schlachtungen im Herkunftsbetrieb bewertet</a:t>
            </a:r>
          </a:p>
          <a:p>
            <a:pPr marL="539750" indent="-539750"/>
            <a:endParaRPr lang="de-DE" sz="2800" dirty="0" smtClean="0"/>
          </a:p>
          <a:p>
            <a:pPr marL="539750" indent="-53975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9814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Hintergrund:</a:t>
            </a:r>
          </a:p>
          <a:p>
            <a:pPr marL="539750" indent="-539750"/>
            <a:r>
              <a:rPr lang="de-DE" dirty="0" smtClean="0"/>
              <a:t>AMK beauftrage LAV und AFFL 2016 rechtliche Rahmenbedingungen für mobile Schlachtungen zu klären</a:t>
            </a:r>
          </a:p>
          <a:p>
            <a:pPr marL="539750" indent="-539750"/>
            <a:r>
              <a:rPr lang="de-DE" dirty="0" smtClean="0"/>
              <a:t>AFFL verabschiedete 2017 nach Abstimmung mit AGT Beschluss zu den Bedingungen für eine EU-Hygienerechtskonforme teilmobile Schlachtung von Rindern </a:t>
            </a:r>
          </a:p>
          <a:p>
            <a:pPr marL="539750" indent="-539750"/>
            <a:r>
              <a:rPr lang="de-DE" dirty="0" smtClean="0"/>
              <a:t>2018 folgte weiterer Beschluss der AFFL zu den Verfahren für die Zulassung und Überwachung vollständig mobiler Schlachtanlagen (Abstimmung zwischen den Behörden!!)</a:t>
            </a:r>
          </a:p>
          <a:p>
            <a:pPr marL="539750" indent="-539750">
              <a:buNone/>
            </a:pPr>
            <a:endParaRPr lang="de-DE" sz="1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476672"/>
            <a:ext cx="8737737" cy="55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800" b="1" dirty="0" smtClean="0"/>
              <a:t>AFFL-Umlaufbeschluss von 2017 (Umlaufbeschluss 2017-VI):</a:t>
            </a:r>
          </a:p>
          <a:p>
            <a:pPr marL="539750" indent="-539750"/>
            <a:r>
              <a:rPr lang="de-DE" dirty="0" smtClean="0"/>
              <a:t>eine teilmobile Schlachtanlage kann als Teil eine ortsfesten Schlachthofs in dessen Zulassung aufgenommen werden</a:t>
            </a:r>
          </a:p>
          <a:p>
            <a:pPr marL="539750" indent="-539750"/>
            <a:r>
              <a:rPr lang="de-DE" dirty="0" smtClean="0"/>
              <a:t>Verantwortung für Anlage einschl. Fixiervorrichtung beim Inhaber des ortsfesten Schlachthofs</a:t>
            </a:r>
          </a:p>
          <a:p>
            <a:pPr marL="539750" indent="-539750"/>
            <a:r>
              <a:rPr lang="de-DE" dirty="0" smtClean="0"/>
              <a:t>kein Kugelschuss zur Betäubung wie bei der Weideschlachtung von </a:t>
            </a:r>
            <a:r>
              <a:rPr lang="de-DE" dirty="0" err="1" smtClean="0"/>
              <a:t>Farmwild</a:t>
            </a:r>
            <a:r>
              <a:rPr lang="de-DE" dirty="0" smtClean="0"/>
              <a:t> und Bisons sowie ganzjährig im Freien gehaltene Rinder nach § 12 (2) Tier-LMHV, sondern nur in Schlachthöfen übliche Betäubungsverfahren (Bolzenschuss), damit Tier lebend in Schlachtraum gelangen kann</a:t>
            </a:r>
          </a:p>
          <a:p>
            <a:pPr marL="539750" indent="-539750"/>
            <a:r>
              <a:rPr lang="de-DE" dirty="0" smtClean="0"/>
              <a:t>Einhaltung der Verordnung (EG) Nr. 1099/2009 (Tierschutzschlacht-VO) sowie nationaler </a:t>
            </a:r>
            <a:r>
              <a:rPr lang="de-DE" dirty="0" err="1" smtClean="0"/>
              <a:t>TierSchlV</a:t>
            </a:r>
            <a:r>
              <a:rPr lang="de-DE" dirty="0" smtClean="0"/>
              <a:t> (60 sec. zwischen Betäubung und </a:t>
            </a:r>
            <a:r>
              <a:rPr lang="de-DE" dirty="0" err="1" smtClean="0"/>
              <a:t>Entblutung</a:t>
            </a:r>
            <a:r>
              <a:rPr lang="de-DE" dirty="0" smtClean="0"/>
              <a:t>)</a:t>
            </a:r>
          </a:p>
          <a:p>
            <a:pPr marL="539750" indent="-539750"/>
            <a:r>
              <a:rPr lang="de-DE" dirty="0" smtClean="0"/>
              <a:t>Schlachtprozess (Töten des Tieres mittels Blutentzug) findet im Schlachtraum statt. Schlachtraum als Teil des zugelassenen Betriebes hat Platz für das Tier und das Schlachtpersonal. Türen/Fenster müssen geschlossen werden können.</a:t>
            </a:r>
          </a:p>
          <a:p>
            <a:pPr marL="539750" indent="-539750"/>
            <a:r>
              <a:rPr lang="de-DE" dirty="0" smtClean="0"/>
              <a:t>Betäubung kann außerhalb erfolgen </a:t>
            </a:r>
            <a:br>
              <a:rPr lang="de-DE" dirty="0" smtClean="0"/>
            </a:br>
            <a:r>
              <a:rPr lang="de-DE" dirty="0" smtClean="0"/>
              <a:t>(Einzelfallregelung für einzelne Tiere oder Schlachtsystem)</a:t>
            </a:r>
          </a:p>
          <a:p>
            <a:endParaRPr lang="de-DE" sz="2800" b="1" dirty="0" smtClean="0"/>
          </a:p>
          <a:p>
            <a:pPr marL="539750" indent="-53975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642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</a:t>
            </a:r>
            <a:r>
              <a:rPr lang="de-DE" sz="3600" b="1" dirty="0" smtClean="0"/>
              <a:t>Rindern</a:t>
            </a:r>
            <a:br>
              <a:rPr lang="de-DE" sz="3600" b="1" dirty="0" smtClean="0"/>
            </a:br>
            <a:r>
              <a:rPr lang="de-DE" sz="3600" b="1" i="1" dirty="0" smtClean="0"/>
              <a:t>Schlachtung mit Achtung (Lörrach)</a:t>
            </a:r>
            <a:endParaRPr lang="de-DE" sz="3600" b="1" i="1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20208"/>
            <a:ext cx="3780420" cy="28353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55" y="1311064"/>
            <a:ext cx="2126486" cy="28353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32" y="1311063"/>
            <a:ext cx="2126486" cy="28353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34888" r="14198" b="29546"/>
          <a:stretch/>
        </p:blipFill>
        <p:spPr>
          <a:xfrm>
            <a:off x="8333009" y="1311063"/>
            <a:ext cx="3690613" cy="28353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26" y="4256378"/>
            <a:ext cx="2514279" cy="22986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533" y="4249553"/>
            <a:ext cx="3209262" cy="23054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99" y="4243409"/>
            <a:ext cx="2797145" cy="23116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738" y="4256378"/>
            <a:ext cx="2954884" cy="22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</a:t>
            </a:r>
            <a:r>
              <a:rPr lang="de-DE" sz="3600" b="1" dirty="0" smtClean="0"/>
              <a:t>Rindern</a:t>
            </a:r>
            <a:br>
              <a:rPr lang="de-DE" sz="3600" b="1" dirty="0" smtClean="0"/>
            </a:br>
            <a:r>
              <a:rPr lang="de-DE" sz="3600" b="1" i="1" dirty="0" smtClean="0"/>
              <a:t>Extrawurst (Hessen)</a:t>
            </a:r>
            <a:endParaRPr lang="de-DE" sz="3600" b="1" i="1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35360" y="1198722"/>
            <a:ext cx="11444287" cy="3197983"/>
            <a:chOff x="609600" y="1198722"/>
            <a:chExt cx="11444287" cy="319798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3712" y="1204913"/>
              <a:ext cx="8550175" cy="319179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198722"/>
              <a:ext cx="2951930" cy="3161534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53" y="4509120"/>
            <a:ext cx="5719551" cy="19442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643" y="4527557"/>
            <a:ext cx="5571004" cy="19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</a:t>
            </a:r>
            <a:r>
              <a:rPr lang="de-DE" sz="3600" b="1" dirty="0" smtClean="0"/>
              <a:t>Rindern</a:t>
            </a:r>
            <a:br>
              <a:rPr lang="de-DE" sz="3600" b="1" dirty="0" smtClean="0"/>
            </a:br>
            <a:r>
              <a:rPr lang="de-DE" sz="3600" b="1" i="1" dirty="0" smtClean="0"/>
              <a:t>Extrawurst (Hessen)</a:t>
            </a:r>
            <a:endParaRPr lang="de-DE" sz="3600" b="1" i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9336" y="1198722"/>
            <a:ext cx="11953328" cy="5326622"/>
            <a:chOff x="119336" y="1198722"/>
            <a:chExt cx="9868080" cy="442339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4778" y="3366136"/>
              <a:ext cx="3352638" cy="224140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b="1100"/>
            <a:stretch/>
          </p:blipFill>
          <p:spPr>
            <a:xfrm>
              <a:off x="6638625" y="1198722"/>
              <a:ext cx="3348790" cy="2260148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336" y="1198722"/>
              <a:ext cx="6590985" cy="4423395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448" y="59496"/>
            <a:ext cx="6086728" cy="67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54098"/>
          </a:xfrm>
        </p:spPr>
        <p:txBody>
          <a:bodyPr/>
          <a:lstStyle/>
          <a:p>
            <a:r>
              <a:rPr lang="de-DE" sz="3600" b="1" dirty="0"/>
              <a:t>EU-Recht-konforme mobile Schlachtung von Rindern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712788" algn="l"/>
              </a:tabLst>
            </a:pPr>
            <a:r>
              <a:rPr lang="de-DE" sz="2800" b="1" dirty="0" smtClean="0"/>
              <a:t>Aktivitäten auf EU-Ebene (I):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Herbst 2018: Idee einer Veranstaltung in der LV BW in Brüssel zur teilmobilen Schlachtung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Januar 2019: Gespräche auf Fachebene zwischen KOM, BMEL und BW zum AFFL-Beschluss am Beispiel Schlachtung mit Achtung, sehr positive fachliche Bewertung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KOM verweist auf laufendes Verfahren bei EuGH zu „mobilen Kühlräumen“ eines Schlachthofs, Ergebnis solle abgewartet werden bis KOM Bewertung abgibt.</a:t>
            </a:r>
            <a:br>
              <a:rPr lang="de-DE" sz="2600" dirty="0" smtClean="0"/>
            </a:b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i="1" dirty="0" smtClean="0"/>
              <a:t>„Richtiges Projekt zur richtigen Zeit“, E. </a:t>
            </a:r>
            <a:r>
              <a:rPr lang="de-DE" sz="2600" i="1" dirty="0" err="1" smtClean="0"/>
              <a:t>Thevenard</a:t>
            </a:r>
            <a:r>
              <a:rPr lang="de-DE" sz="2600" i="1" dirty="0" smtClean="0"/>
              <a:t>, Leiter Ref. Lebensmittelhygiene</a:t>
            </a:r>
            <a:br>
              <a:rPr lang="de-DE" sz="2600" i="1" dirty="0" smtClean="0"/>
            </a:br>
            <a:endParaRPr lang="de-DE" sz="2600" i="1" dirty="0" smtClean="0"/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Einladung der KOM: Vorstellung des Projekts in KOM-AG zum Hygienerecht</a:t>
            </a:r>
          </a:p>
          <a:p>
            <a:pPr>
              <a:buFontTx/>
              <a:buChar char="-"/>
              <a:tabLst>
                <a:tab pos="712788" algn="l"/>
              </a:tabLst>
            </a:pPr>
            <a:r>
              <a:rPr lang="de-DE" sz="2600" dirty="0" smtClean="0"/>
              <a:t>Vorstellung am 29.04.2019 in KOM-AG, Durchweg positive Resonanz durch MS, Bedarf für weitergehende Regelungen/Ausnahmen von vielen MS gesehen</a:t>
            </a:r>
            <a:r>
              <a:rPr lang="de-DE" sz="2600" i="1" dirty="0" smtClean="0"/>
              <a:t> („Weideschlachtung“). </a:t>
            </a:r>
            <a:r>
              <a:rPr lang="de-DE" sz="2600" dirty="0" smtClean="0"/>
              <a:t>KOM gibt noch keine Bewertung ab!</a:t>
            </a:r>
            <a:endParaRPr lang="de-DE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9331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LR Vorlage PowerPoint.potx" id="{57DEFF7B-9075-499A-B36A-807A493DA536}" vid="{0AAA546C-40A2-4AD2-BB23-104C1FD1412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MLR Vorlage PowerPoint</Template>
  <TotalTime>0</TotalTime>
  <Words>538</Words>
  <Application>Microsoft Office PowerPoint</Application>
  <PresentationFormat>Breitbild</PresentationFormat>
  <Paragraphs>51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Larissa-Design</vt:lpstr>
      <vt:lpstr>Teilmobile Schlachtung – Wenn der Schlachthof zum Rind kommt             Ein Update …</vt:lpstr>
      <vt:lpstr>EU-Recht-konforme mobile Schlachtung von Rindern</vt:lpstr>
      <vt:lpstr>EU-Recht-konforme mobile Schlachtung von Rindern</vt:lpstr>
      <vt:lpstr>EU-Recht-konforme mobile Schlachtung von Rindern</vt:lpstr>
      <vt:lpstr>EU-Recht-konforme mobile Schlachtung von Rindern</vt:lpstr>
      <vt:lpstr>EU-Recht-konforme mobile Schlachtung von Rindern Schlachtung mit Achtung (Lörrach)</vt:lpstr>
      <vt:lpstr>EU-Recht-konforme mobile Schlachtung von Rindern Extrawurst (Hessen)</vt:lpstr>
      <vt:lpstr>EU-Recht-konforme mobile Schlachtung von Rindern Extrawurst (Hessen)</vt:lpstr>
      <vt:lpstr>EU-Recht-konforme mobile Schlachtung von Rindern</vt:lpstr>
      <vt:lpstr>EU-Recht-konforme mobile Schlachtung von Rindern</vt:lpstr>
      <vt:lpstr>EU-Recht-konforme mobile Schlachtung von Rindern</vt:lpstr>
      <vt:lpstr>EU-Recht-konforme mobile Schlachtung von Rindern</vt:lpstr>
      <vt:lpstr>Endfolie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Ernst, Edwin Dr. (MLR)</dc:creator>
  <cp:lastModifiedBy>Hartmann, Martin Dr. (MLR)</cp:lastModifiedBy>
  <cp:revision>61</cp:revision>
  <dcterms:created xsi:type="dcterms:W3CDTF">2019-09-19T08:06:18Z</dcterms:created>
  <dcterms:modified xsi:type="dcterms:W3CDTF">2019-11-27T06:18:00Z</dcterms:modified>
</cp:coreProperties>
</file>